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0" r:id="rId4"/>
    <p:sldId id="258" r:id="rId5"/>
    <p:sldId id="269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63728"/>
    <a:srgbClr val="3273E3"/>
    <a:srgbClr val="00A859"/>
    <a:srgbClr val="FEC109"/>
    <a:srgbClr val="00A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dce61817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dce61817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dce61817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dce61817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dce61817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dce61817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ce61817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ce61817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ce61817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ce61817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ce61817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ce61817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ce61817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ce61817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ce61817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ce61817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ce61817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ce61817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ce61817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ce61817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ce61817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ce61817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ce61817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ce61817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1630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4283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366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9884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7895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717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6105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1615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406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86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5215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9241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5096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7326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747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7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2861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2577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26-Jan-19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80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freddericogomes@hot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gomes-frederic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8000">
              <a:schemeClr val="bg2">
                <a:lumMod val="90000"/>
              </a:schemeClr>
            </a:gs>
            <a:gs pos="78000">
              <a:schemeClr val="bg2">
                <a:lumMod val="50000"/>
              </a:schemeClr>
            </a:gs>
            <a:gs pos="89000">
              <a:schemeClr val="bg2">
                <a:lumMod val="2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548693" y="1439135"/>
            <a:ext cx="6046614" cy="226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spc="5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ldhabi" panose="01000000000000000000" pitchFamily="2" charset="-78"/>
              </a:rPr>
              <a:t>C# =&gt; (C++)² ?</a:t>
            </a:r>
            <a:endParaRPr sz="6000" b="1" spc="5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  <a:cs typeface="Aldhabi" panose="01000000000000000000" pitchFamily="2" charset="-78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226276" y="3384952"/>
            <a:ext cx="2691447" cy="1041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Frederico Gomes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Software </a:t>
            </a:r>
            <a:r>
              <a:rPr lang="pt-BR" sz="1400" dirty="0" err="1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Developer</a:t>
            </a:r>
            <a:r>
              <a:rPr lang="pt-BR" sz="14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 - </a:t>
            </a:r>
            <a:r>
              <a:rPr lang="pt-BR" sz="1400" dirty="0" err="1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Radix</a:t>
            </a:r>
            <a:endParaRPr sz="1400" dirty="0">
              <a:solidFill>
                <a:srgbClr val="40404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E213D07-A21B-42F5-89E3-09783C3F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16" y="0"/>
            <a:ext cx="1942949" cy="1237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Uso do C#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297500" y="1386796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Aplicações Desktop: WPF, Windows </a:t>
            </a:r>
            <a:r>
              <a:rPr lang="pt-BR" sz="2400" dirty="0" err="1"/>
              <a:t>Forms</a:t>
            </a:r>
            <a:endParaRPr lang="pt-B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Aplicações Web: </a:t>
            </a:r>
            <a:r>
              <a:rPr lang="pt-BR" sz="2400" dirty="0" err="1"/>
              <a:t>Aspnet</a:t>
            </a:r>
            <a:r>
              <a:rPr lang="pt-BR" sz="2400" dirty="0"/>
              <a:t> MVC, Web </a:t>
            </a:r>
            <a:r>
              <a:rPr lang="pt-BR" sz="2400" dirty="0" err="1"/>
              <a:t>forms</a:t>
            </a:r>
            <a:r>
              <a:rPr lang="pt-BR" sz="2400" dirty="0"/>
              <a:t>, </a:t>
            </a:r>
            <a:r>
              <a:rPr lang="pt-BR" sz="2400" dirty="0" err="1"/>
              <a:t>Blazor</a:t>
            </a: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APIs e Web Services: </a:t>
            </a:r>
            <a:r>
              <a:rPr lang="pt-BR" sz="2400" dirty="0" err="1"/>
              <a:t>Aspnet</a:t>
            </a:r>
            <a:r>
              <a:rPr lang="pt-BR" sz="2400" dirty="0"/>
              <a:t> Web </a:t>
            </a:r>
            <a:r>
              <a:rPr lang="pt-BR" sz="2400" dirty="0" err="1"/>
              <a:t>Api</a:t>
            </a:r>
            <a:r>
              <a:rPr lang="pt-BR" sz="2400" dirty="0"/>
              <a:t>, WCF</a:t>
            </a: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Jogos: </a:t>
            </a:r>
            <a:r>
              <a:rPr lang="pt-BR" sz="2400" dirty="0" err="1"/>
              <a:t>Unity</a:t>
            </a:r>
            <a:r>
              <a:rPr lang="pt-BR" sz="2400" dirty="0"/>
              <a:t>, </a:t>
            </a:r>
            <a:r>
              <a:rPr lang="pt-BR" sz="2400" dirty="0" err="1"/>
              <a:t>Godot</a:t>
            </a: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Aplicativos Móveis: </a:t>
            </a:r>
            <a:r>
              <a:rPr lang="pt-BR" sz="2400" dirty="0" err="1"/>
              <a:t>Xamarin</a:t>
            </a:r>
            <a:endParaRPr sz="24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D3E8EB8-6EA8-43D4-9A1D-F39CD1FA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Ambiente de Desenvolvimento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623216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.NET Framework</a:t>
            </a: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Visual Studio (Recomendado), VS </a:t>
            </a:r>
            <a:r>
              <a:rPr lang="pt-BR" sz="2400" dirty="0" err="1"/>
              <a:t>Code</a:t>
            </a:r>
            <a:endParaRPr lang="pt-BR" sz="24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GIT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BD539A4-D03E-4EDA-A594-97BC98F1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22" y="3294633"/>
            <a:ext cx="1455117" cy="145511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A4C7DD-4126-4EE6-A457-3DF54E12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26" y="3232033"/>
            <a:ext cx="1455117" cy="145511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38A04B-59EB-49BA-82FB-4897623CB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283" y="3260365"/>
            <a:ext cx="2380952" cy="1485714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D6143D-7A64-4DD9-80CC-A6BEB2A44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Mercado de Trabalho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22981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Como conquistar uma boa oportunidade?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ꜝ"/>
            </a:pPr>
            <a:r>
              <a:rPr lang="pt-BR" sz="2000" dirty="0"/>
              <a:t>Vontade de aprender</a:t>
            </a:r>
            <a:endParaRPr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ꜝ"/>
            </a:pPr>
            <a:r>
              <a:rPr lang="pt-BR" sz="2000" dirty="0"/>
              <a:t>Conhecer alguma linguagem de programação (C#?) e as ferramentas ligadas a ela</a:t>
            </a:r>
            <a:endParaRPr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ꜝ"/>
            </a:pPr>
            <a:r>
              <a:rPr lang="pt-BR" sz="2000" dirty="0"/>
              <a:t>Estudar as boas práticas de desenvolvimento</a:t>
            </a:r>
            <a:endParaRPr sz="2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ꜝ"/>
            </a:pPr>
            <a:r>
              <a:rPr lang="pt-BR" sz="2000" dirty="0"/>
              <a:t>Vencer a ansiedade de querer aprender tudo de uma vez só</a:t>
            </a:r>
            <a:endParaRPr sz="1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D9FC4E-BC61-4A32-817A-57E0AD8E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63384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Dicas de estudo e aperfeiçoamento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1297500" y="1838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C# - estruturas básicas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Orientação a Objetos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Padrões de Projeto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S.O.L.I.D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API </a:t>
            </a:r>
            <a:r>
              <a:rPr lang="pt-BR" sz="2000" dirty="0" err="1"/>
              <a:t>Rest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HTML, CSS, JS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SQL e SQL SERVER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Programação Assíncrona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000" dirty="0"/>
              <a:t>Participar de eventos e trocar conhecimento</a:t>
            </a:r>
            <a:endParaRPr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74E2F73-9112-492B-BE06-AE9C29E6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297500" y="1441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6600" dirty="0">
                <a:ln w="0"/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Obrigado!</a:t>
            </a:r>
            <a:endParaRPr sz="6600" dirty="0">
              <a:ln w="0"/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4997302" y="1441100"/>
            <a:ext cx="3339098" cy="200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pt-BR" sz="1600" dirty="0"/>
              <a:t>Frederico Gomes</a:t>
            </a:r>
          </a:p>
          <a:p>
            <a:pPr marL="0" lvl="0" indent="0" algn="r">
              <a:spcAft>
                <a:spcPts val="1600"/>
              </a:spcAft>
              <a:buNone/>
            </a:pPr>
            <a:r>
              <a:rPr lang="pt-BR" sz="1200" dirty="0">
                <a:hlinkClick r:id="rId3"/>
              </a:rPr>
              <a:t>freddericogomes@hotmail.com</a:t>
            </a:r>
            <a:endParaRPr lang="pt-BR" sz="1200" dirty="0"/>
          </a:p>
          <a:p>
            <a:pPr marL="0" lvl="0" indent="0" algn="r">
              <a:spcAft>
                <a:spcPts val="1600"/>
              </a:spcAft>
              <a:buNone/>
            </a:pPr>
            <a:r>
              <a:rPr lang="pt-BR" sz="1200" dirty="0">
                <a:hlinkClick r:id="rId4"/>
              </a:rPr>
              <a:t>https://www.linkedin.com/in/gomes-frederico/</a:t>
            </a:r>
            <a:endParaRPr lang="pt-BR" sz="1200" dirty="0"/>
          </a:p>
          <a:p>
            <a:pPr marL="0" lvl="0" indent="0" algn="r">
              <a:spcAft>
                <a:spcPts val="1600"/>
              </a:spcAft>
              <a:buNone/>
            </a:pPr>
            <a:r>
              <a:rPr lang="pt-BR" sz="1200" dirty="0"/>
              <a:t>+55 24 988156016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F4E3A7B-0EDE-40DF-AFFF-A4B92F5A1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852" y="3694305"/>
            <a:ext cx="1523731" cy="97076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D74B2DA-EEEC-4360-8D17-5AC2A9727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283" y="3613846"/>
            <a:ext cx="1353615" cy="11316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9A0374-FAF1-4704-B1E9-5B90C388B241}"/>
              </a:ext>
            </a:extLst>
          </p:cNvPr>
          <p:cNvCxnSpPr/>
          <p:nvPr/>
        </p:nvCxnSpPr>
        <p:spPr>
          <a:xfrm>
            <a:off x="2052485" y="3317358"/>
            <a:ext cx="5358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Bookman Old Style" panose="02050604050505020204" pitchFamily="18" charset="0"/>
              </a:rPr>
              <a:t>Mas antes… Quem sou eu???</a:t>
            </a:r>
            <a:endParaRPr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4084BFE-D45B-4B7F-AC29-761EC97B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2158" y="1301908"/>
            <a:ext cx="3170939" cy="317093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C6CE287-97CC-41DE-BA3A-0ED35274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052549" y="3449303"/>
            <a:ext cx="7038900" cy="180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Analista de Software na </a:t>
            </a:r>
            <a:r>
              <a:rPr lang="pt-BR" dirty="0" err="1"/>
              <a:t>Radix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Graduado em Tecnologia da Informação pela FAETERJ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/>
              <a:t>Entusiasta de tecnologia, ciência e ficção</a:t>
            </a:r>
            <a:endParaRPr dirty="0"/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A9B780F-04AF-4AF8-99F7-C3C59BE9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04" y="292706"/>
            <a:ext cx="2377190" cy="3156597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5ED7225-2E86-40F3-9354-E9C6BDED9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Objetivos</a:t>
            </a:r>
            <a:endParaRPr sz="3600" dirty="0">
              <a:latin typeface="Bookman Old Style" panose="02050604050505020204" pitchFamily="18" charset="0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Apresentar a linguagem</a:t>
            </a: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Apresentar um pouco do mercado</a:t>
            </a:r>
            <a:endParaRPr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Mostrar recursos da linguagem</a:t>
            </a:r>
            <a:endParaRPr sz="24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AF61BF-3954-4F34-8169-852F4DCB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0FA7-D6D8-43B6-80D5-CCF70BA2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42" y="1881963"/>
            <a:ext cx="7389300" cy="1371645"/>
          </a:xfrm>
        </p:spPr>
        <p:txBody>
          <a:bodyPr>
            <a:normAutofit/>
          </a:bodyPr>
          <a:lstStyle/>
          <a:p>
            <a:r>
              <a:rPr lang="pt-BR" sz="4800" spc="5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ldhabi" panose="01000000000000000000" pitchFamily="2" charset="-78"/>
              </a:rPr>
              <a:t>C# =&gt; (</a:t>
            </a:r>
            <a:r>
              <a:rPr lang="pt-BR" sz="4800" spc="5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ldhabi" panose="01000000000000000000" pitchFamily="2" charset="-78"/>
              </a:rPr>
              <a:t>C++)^2 </a:t>
            </a:r>
            <a:r>
              <a:rPr lang="pt-BR" sz="4800" spc="5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ldhabi" panose="01000000000000000000" pitchFamily="2" charset="-78"/>
              </a:rPr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6276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Um breve histórico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707614" y="1116150"/>
            <a:ext cx="7436386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/>
              <a:t>Década de 90 - Microsoft tinha diversas tecnologias e linguagens para resolver problemas diferentes.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 dirty="0"/>
              <a:t>JAVA - Agradou muito a Microsoft, que assinou um acordo com a SUN para uso do JAVA.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 dirty="0"/>
              <a:t>J++ - Microsoft contrata Anders </a:t>
            </a:r>
            <a:r>
              <a:rPr lang="pt-BR" sz="1700" dirty="0" err="1"/>
              <a:t>Hejlsberg</a:t>
            </a:r>
            <a:r>
              <a:rPr lang="pt-BR" sz="1700" dirty="0"/>
              <a:t> (Pai do Delphi) para criar uma versão </a:t>
            </a:r>
            <a:r>
              <a:rPr lang="pt-BR" sz="1700" dirty="0" err="1"/>
              <a:t>propria</a:t>
            </a:r>
            <a:r>
              <a:rPr lang="pt-BR" sz="1700" dirty="0"/>
              <a:t> do JAVA, para comunicação com bibliotecas nativas.  J++  só era compatível com ambiente Windows.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 dirty="0"/>
              <a:t>Processo - J++ violava a licença da SUN que processou a Microsoft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700" dirty="0"/>
              <a:t>.NET - Microsoft desiste do Java e cria uma nova plataforma para ser base de suas soluções</a:t>
            </a:r>
            <a:endParaRPr sz="17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700" dirty="0"/>
              <a:t>COOL - </a:t>
            </a:r>
            <a:r>
              <a:rPr lang="pt-BR" sz="1700" i="1" dirty="0" err="1"/>
              <a:t>C-like</a:t>
            </a:r>
            <a:r>
              <a:rPr lang="pt-BR" sz="1700" i="1" dirty="0"/>
              <a:t> </a:t>
            </a:r>
            <a:r>
              <a:rPr lang="pt-BR" sz="1700" i="1" dirty="0" err="1"/>
              <a:t>Object</a:t>
            </a:r>
            <a:r>
              <a:rPr lang="pt-BR" sz="1700" i="1" dirty="0"/>
              <a:t> </a:t>
            </a:r>
            <a:r>
              <a:rPr lang="pt-BR" sz="1700" i="1" dirty="0" err="1"/>
              <a:t>Oriented</a:t>
            </a:r>
            <a:r>
              <a:rPr lang="pt-BR" sz="1700" i="1" dirty="0"/>
              <a:t> </a:t>
            </a:r>
            <a:r>
              <a:rPr lang="pt-BR" sz="1700" i="1" dirty="0" err="1"/>
              <a:t>Language</a:t>
            </a:r>
            <a:r>
              <a:rPr lang="pt-BR" sz="1700" dirty="0"/>
              <a:t>, futuro </a:t>
            </a:r>
            <a:r>
              <a:rPr lang="pt-BR" sz="1700" b="1" dirty="0"/>
              <a:t>C#</a:t>
            </a:r>
            <a:endParaRPr sz="1700" b="1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A3BAAB2-8AAE-4E01-ACD2-BBB4874C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lang="pt-BR" sz="36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600" dirty="0"/>
              <a:t>Linguagem e ecossistema</a:t>
            </a:r>
            <a:endParaRPr sz="3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/>
          </a:p>
        </p:txBody>
      </p:sp>
      <p:pic>
        <p:nvPicPr>
          <p:cNvPr id="3" name="Picture 2" descr="A green sign with white text&#10;&#10;Description automatically generated">
            <a:extLst>
              <a:ext uri="{FF2B5EF4-FFF2-40B4-BE49-F238E27FC236}">
                <a16:creationId xmlns:a16="http://schemas.microsoft.com/office/drawing/2014/main" id="{92CF7987-3607-4EA1-960B-B80DE5259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500" y="0"/>
            <a:ext cx="5715000" cy="333375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05B0FFA-0E3F-4277-AAB4-9F7B452C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Características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Orientação a objetos</a:t>
            </a: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Gerenciamento de memória</a:t>
            </a: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Roda em máquina virtual</a:t>
            </a: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 sz="2400" dirty="0"/>
              <a:t>Ambiente: Framework .NET</a:t>
            </a:r>
            <a:endParaRPr sz="1600" dirty="0"/>
          </a:p>
        </p:txBody>
      </p:sp>
      <p:pic>
        <p:nvPicPr>
          <p:cNvPr id="3" name="Picture 2" descr="A close up of a stool&#10;&#10;Description automatically generated">
            <a:extLst>
              <a:ext uri="{FF2B5EF4-FFF2-40B4-BE49-F238E27FC236}">
                <a16:creationId xmlns:a16="http://schemas.microsoft.com/office/drawing/2014/main" id="{50BDFD79-A9C5-4D44-831B-2AC24C1E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7" b="99355" l="1868" r="99660">
                        <a14:foregroundMark x1="16129" y1="13065" x2="16129" y2="13065"/>
                        <a14:foregroundMark x1="6452" y1="16129" x2="50085" y2="2258"/>
                        <a14:foregroundMark x1="50085" y1="2258" x2="69100" y2="10323"/>
                        <a14:foregroundMark x1="69100" y1="10323" x2="69440" y2="10484"/>
                        <a14:foregroundMark x1="27334" y1="20484" x2="52801" y2="21290"/>
                        <a14:foregroundMark x1="52801" y1="21290" x2="82173" y2="18871"/>
                        <a14:foregroundMark x1="23430" y1="30806" x2="61290" y2="32903"/>
                        <a14:foregroundMark x1="61290" y1="32903" x2="72666" y2="32419"/>
                        <a14:foregroundMark x1="72666" y1="32419" x2="73854" y2="32097"/>
                        <a14:foregroundMark x1="17997" y1="40484" x2="16469" y2="74032"/>
                        <a14:foregroundMark x1="16469" y1="74032" x2="16978" y2="75323"/>
                        <a14:foregroundMark x1="37861" y1="35161" x2="40407" y2="81452"/>
                        <a14:foregroundMark x1="61800" y1="38226" x2="61460" y2="85161"/>
                        <a14:foregroundMark x1="61460" y1="85161" x2="61969" y2="85968"/>
                        <a14:foregroundMark x1="85399" y1="35806" x2="83362" y2="78710"/>
                        <a14:foregroundMark x1="83362" y1="78710" x2="82173" y2="81613"/>
                        <a14:foregroundMark x1="13413" y1="90323" x2="78098" y2="95968"/>
                        <a14:foregroundMark x1="78098" y1="95968" x2="85229" y2="95484"/>
                        <a14:foregroundMark x1="88285" y1="88065" x2="99830" y2="97419"/>
                        <a14:foregroundMark x1="5093" y1="93387" x2="1868" y2="99355"/>
                        <a14:foregroundMark x1="19355" y1="87258" x2="19355" y2="87258"/>
                        <a14:foregroundMark x1="36503" y1="88226" x2="44992" y2="88226"/>
                        <a14:backgroundMark x1="30051" y1="49839" x2="27165" y2="81452"/>
                        <a14:backgroundMark x1="49576" y1="45484" x2="50085" y2="80000"/>
                        <a14:backgroundMark x1="73854" y1="47742" x2="72156" y2="8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1929" y="617547"/>
            <a:ext cx="984562" cy="103638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43A774-70A5-415E-8C94-0B2D928A5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343" y="4131497"/>
            <a:ext cx="1847734" cy="1152986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A0A3DC99-D9AD-4D49-8A5C-477BDCF4B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52" y="1518436"/>
            <a:ext cx="1661626" cy="166485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709574-A301-4154-8779-1DA7CAA81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476" y="3088312"/>
            <a:ext cx="984563" cy="98456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C55CEA9-29BD-4934-BCE1-C74E46EA3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148317" y="-1967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Compilação	</a:t>
            </a:r>
            <a:endParaRPr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148317" y="672733"/>
            <a:ext cx="7995683" cy="338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dirty="0"/>
              <a:t>C# é compilado para linguagem intermediária</a:t>
            </a:r>
          </a:p>
          <a:p>
            <a:pPr marL="0" lvl="0" indent="0" algn="ctr">
              <a:buNone/>
            </a:pPr>
            <a:r>
              <a:rPr lang="pt-BR" dirty="0"/>
              <a:t>CIL (</a:t>
            </a:r>
            <a:r>
              <a:rPr lang="pt-BR" i="1" dirty="0"/>
              <a:t>Common </a:t>
            </a:r>
            <a:r>
              <a:rPr lang="pt-BR" i="1" dirty="0" err="1"/>
              <a:t>Intermediate</a:t>
            </a:r>
            <a:r>
              <a:rPr lang="pt-BR" i="1" dirty="0"/>
              <a:t> </a:t>
            </a:r>
            <a:r>
              <a:rPr lang="pt-BR" i="1" dirty="0" err="1"/>
              <a:t>Language</a:t>
            </a:r>
            <a:r>
              <a:rPr lang="pt-BR" dirty="0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ctr">
              <a:buNone/>
            </a:pPr>
            <a:br>
              <a:rPr lang="pt-BR" dirty="0"/>
            </a:br>
            <a:r>
              <a:rPr lang="pt-BR" dirty="0"/>
              <a:t>CIL é executado e gerenciado por máquina virtual</a:t>
            </a:r>
          </a:p>
          <a:p>
            <a:pPr marL="0" lvl="0" indent="0" algn="ctr">
              <a:buNone/>
            </a:pPr>
            <a:r>
              <a:rPr lang="pt-BR" dirty="0"/>
              <a:t>CLR (</a:t>
            </a:r>
            <a:r>
              <a:rPr lang="pt-BR" i="1" dirty="0"/>
              <a:t>Common </a:t>
            </a:r>
            <a:r>
              <a:rPr lang="pt-BR" i="1" dirty="0" err="1"/>
              <a:t>Language</a:t>
            </a:r>
            <a:r>
              <a:rPr lang="pt-BR" i="1" dirty="0"/>
              <a:t> </a:t>
            </a:r>
            <a:r>
              <a:rPr lang="pt-BR" i="1" dirty="0" err="1"/>
              <a:t>Runtime</a:t>
            </a:r>
            <a:r>
              <a:rPr lang="pt-BR" dirty="0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>
              <a:spcBef>
                <a:spcPts val="1600"/>
              </a:spcBef>
              <a:buNone/>
            </a:pPr>
            <a:r>
              <a:rPr lang="pt-BR" dirty="0"/>
              <a:t>CRL converte CIL para código de máquina usando  JIT (</a:t>
            </a:r>
            <a:r>
              <a:rPr lang="pt-BR" i="1" dirty="0"/>
              <a:t>Just in Time</a:t>
            </a:r>
            <a:r>
              <a:rPr lang="pt-BR" dirty="0"/>
              <a:t>)</a:t>
            </a:r>
          </a:p>
          <a:p>
            <a:pPr marL="0" lvl="0" indent="0" algn="ctr">
              <a:spcBef>
                <a:spcPts val="1600"/>
              </a:spcBef>
              <a:buNone/>
            </a:pPr>
            <a:endParaRPr lang="pt-BR" dirty="0"/>
          </a:p>
          <a:p>
            <a:pPr marL="0" lvl="0" indent="0" algn="ctr">
              <a:spcBef>
                <a:spcPts val="1600"/>
              </a:spcBef>
              <a:buNone/>
            </a:pPr>
            <a:r>
              <a:rPr lang="pt-BR" dirty="0"/>
              <a:t>CLR faz comunicação entre a aplicação e o sistema operacional</a:t>
            </a:r>
          </a:p>
          <a:p>
            <a:pPr marL="0" lvl="0" indent="0" algn="ctr">
              <a:spcBef>
                <a:spcPts val="1600"/>
              </a:spcBef>
              <a:buNone/>
            </a:pPr>
            <a:endParaRPr lang="pt-BR" dirty="0"/>
          </a:p>
          <a:p>
            <a:pPr marL="0" lvl="0" indent="0" algn="ctr">
              <a:spcBef>
                <a:spcPts val="1600"/>
              </a:spcBef>
              <a:buNone/>
            </a:pPr>
            <a:r>
              <a:rPr lang="pt-BR" dirty="0"/>
              <a:t>JIT faz com que o código execute com o desempenho máximo </a:t>
            </a:r>
            <a:endParaRPr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4A87F87-2458-43A5-90D3-C0927F3E3150}"/>
              </a:ext>
            </a:extLst>
          </p:cNvPr>
          <p:cNvSpPr/>
          <p:nvPr/>
        </p:nvSpPr>
        <p:spPr>
          <a:xfrm>
            <a:off x="4806318" y="1392865"/>
            <a:ext cx="318575" cy="425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4171D4-09FD-4258-8784-8AFB38E5919D}"/>
              </a:ext>
            </a:extLst>
          </p:cNvPr>
          <p:cNvSpPr/>
          <p:nvPr/>
        </p:nvSpPr>
        <p:spPr>
          <a:xfrm>
            <a:off x="4806318" y="2460402"/>
            <a:ext cx="318575" cy="425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0039434-D291-4DA3-B2D3-D453CE691063}"/>
              </a:ext>
            </a:extLst>
          </p:cNvPr>
          <p:cNvSpPr/>
          <p:nvPr/>
        </p:nvSpPr>
        <p:spPr>
          <a:xfrm>
            <a:off x="4806318" y="3325334"/>
            <a:ext cx="318575" cy="425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072DFF0-A493-4E4B-A8E1-728CAEB28A99}"/>
              </a:ext>
            </a:extLst>
          </p:cNvPr>
          <p:cNvSpPr/>
          <p:nvPr/>
        </p:nvSpPr>
        <p:spPr>
          <a:xfrm>
            <a:off x="4806318" y="4280820"/>
            <a:ext cx="318575" cy="425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91E643C-34E0-4189-9813-62570609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43" y="0"/>
            <a:ext cx="884522" cy="56352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93</TotalTime>
  <Words>373</Words>
  <Application>Microsoft Office PowerPoint</Application>
  <PresentationFormat>On-screen Show (16:9)</PresentationFormat>
  <Paragraphs>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Bookman Old Style</vt:lpstr>
      <vt:lpstr>Arial</vt:lpstr>
      <vt:lpstr>Corbel</vt:lpstr>
      <vt:lpstr>Parallax</vt:lpstr>
      <vt:lpstr>C# =&gt; (C++)² ?</vt:lpstr>
      <vt:lpstr>Mas antes… Quem sou eu???</vt:lpstr>
      <vt:lpstr>PowerPoint Presentation</vt:lpstr>
      <vt:lpstr>Objetivos</vt:lpstr>
      <vt:lpstr>C# =&gt; (C++)^2 ?</vt:lpstr>
      <vt:lpstr>Um breve histórico</vt:lpstr>
      <vt:lpstr>PowerPoint Presentation</vt:lpstr>
      <vt:lpstr>Características</vt:lpstr>
      <vt:lpstr>Compilação </vt:lpstr>
      <vt:lpstr>Uso do C#</vt:lpstr>
      <vt:lpstr>Ambiente de Desenvolvimento</vt:lpstr>
      <vt:lpstr>Mercado de Trabalho</vt:lpstr>
      <vt:lpstr>Dicas de estudo e aperfeiçoamento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=&gt; (C++)ˆ2?</dc:title>
  <cp:lastModifiedBy>Lorena Neves</cp:lastModifiedBy>
  <cp:revision>15</cp:revision>
  <dcterms:modified xsi:type="dcterms:W3CDTF">2019-01-26T16:24:25Z</dcterms:modified>
</cp:coreProperties>
</file>